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77" r:id="rId9"/>
    <p:sldId id="267" r:id="rId10"/>
    <p:sldId id="275" r:id="rId11"/>
    <p:sldId id="276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F3505"/>
    <a:srgbClr val="663300"/>
    <a:srgbClr val="996633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858312" cy="5572140"/>
          </a:xfrm>
        </p:spPr>
        <p:txBody>
          <a:bodyPr>
            <a:noAutofit/>
          </a:bodyPr>
          <a:lstStyle/>
          <a:p>
            <a:pPr marL="0" indent="173038">
              <a:buNone/>
            </a:pP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Раневская приезжает из Парижа, ЧТО(БЫ) покаяться в своих грехах, а ТАК(ЖЕ) найти покой в родном имении.</a:t>
            </a:r>
          </a:p>
          <a:p>
            <a:pPr marL="0" indent="173038">
              <a:buNone/>
            </a:pP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Первые несколько лет, прожитых в Вене, стали для Бетховена (ПО)ИСТИНЕ счастливейшим временем его жизни, ПОТОМУ (ЧТО) именно здесь он приобрёл настоящую известность. </a:t>
            </a:r>
          </a:p>
          <a:p>
            <a:pPr marL="0" indent="173038">
              <a:buNone/>
            </a:pP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Страсть к чтению у Башкирцевой была ненасытна,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способ-ность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 работать – громадная, (ПРИ)ТОМ пищей для её ума были (КАК)БУДТО все предметы.</a:t>
            </a:r>
          </a:p>
          <a:p>
            <a:pPr marL="0" indent="173038">
              <a:buNone/>
            </a:pP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 (ПО)ВИДИМОМУ, Боттичелли был учеником известного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жи-вописца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 Филиппе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Липпи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, а ТАК(ЖЕ) флорентийского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живопис-ца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 и скульптора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Андреа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350" dirty="0" err="1" smtClean="0">
                <a:latin typeface="Cambria Math" pitchFamily="18" charset="0"/>
                <a:ea typeface="Cambria Math" pitchFamily="18" charset="0"/>
              </a:rPr>
              <a:t>Верроккио</a:t>
            </a: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0" indent="173038">
              <a:buNone/>
            </a:pPr>
            <a:r>
              <a:rPr lang="ru-RU" sz="2350" dirty="0" smtClean="0">
                <a:latin typeface="Cambria Math" pitchFamily="18" charset="0"/>
                <a:ea typeface="Cambria Math" pitchFamily="18" charset="0"/>
              </a:rPr>
              <a:t>Я люблю ТОТ(ЧАС) , когда, черпая вёслами прозрачную, как первые льдинки, озёрную воду, выплываешь на лодке (НА)ВСТРЕЧУ едва зародившемуся дню.</a:t>
            </a:r>
            <a:endParaRPr lang="ru-RU" sz="235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357298"/>
            <a:ext cx="8643998" cy="71438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000892" y="1714488"/>
            <a:ext cx="1857388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ЧТОБЫ,  ТАКЖЕ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pPr marL="0" indent="173038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Витька ТО(ЖЕ) пошёл в кондитерскую, ПОТОМУ(ЧТО) очень любил пирожные.</a:t>
            </a:r>
          </a:p>
          <a:p>
            <a:pPr marL="0" indent="173038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Боттичелли жил во Флоренции – в городе, который (В)ТЕ-ЧЕНИЕ нескольких столетий (ПО)ПРАВУ считался центром итальянской культуры Возрождения.</a:t>
            </a:r>
          </a:p>
          <a:p>
            <a:pPr marL="0" indent="173038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«Что вы имеете (В)ВИДУ?» – директор посмотрел (ПО)ОЧЕ-РЕДНО на своих собеседников.</a:t>
            </a:r>
          </a:p>
          <a:p>
            <a:pPr marL="0" indent="173038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(НЕ)СМОТРЯ на плачевную судьбу первой постановки, «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</a:rPr>
              <a:t>Ле-бединое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озеро» Чайковского перевернуло представления о балетной музыке и стало (В)ПОСЛЕДСТВИИ визитной 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</a:rPr>
              <a:t>кар-точкой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 русской балетной школы.</a:t>
            </a:r>
          </a:p>
          <a:p>
            <a:pPr marL="0" indent="173038">
              <a:buNone/>
            </a:pP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Она ВСЁ(РАВНО) осталась за дверью, ЧТО(БЫ) </a:t>
            </a:r>
            <a:r>
              <a:rPr lang="ru-RU" sz="2400" dirty="0" err="1" smtClean="0">
                <a:latin typeface="Cambria Math" pitchFamily="18" charset="0"/>
                <a:ea typeface="Cambria Math" pitchFamily="18" charset="0"/>
              </a:rPr>
              <a:t>подслуши-вать</a:t>
            </a:r>
            <a:r>
              <a:rPr lang="ru-RU" sz="2400" dirty="0" smtClean="0">
                <a:latin typeface="Cambria Math" pitchFamily="18" charset="0"/>
                <a:ea typeface="Cambria Math" pitchFamily="18" charset="0"/>
              </a:rPr>
              <a:t>. </a:t>
            </a:r>
            <a:endParaRPr lang="ru-RU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286256"/>
            <a:ext cx="8643998" cy="142876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429256" y="5357826"/>
            <a:ext cx="3429024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НЕСМОТРЯ,   ВПОСЛЕДСТВИИ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(НА)ПРОТЯЖЕНИИ всего учебного года друзья активно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занима-лись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спортом, (ПО)ЭТОМУ они с готовностью поддержали тренера в его стремлении создать баскетбольную команду.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(С)ЛЕВА  на картине изображены наблюдающие за взятием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кре-пости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девушки, парни, замужние женщины, ТУТ(ЖЕ) толпятся и ребятишки. 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(НЕ)СМОТРЯ на усиливающийся дождь, дети всё ТАК(ЖЕ)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само-забвенно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продолжали играть в догонялки.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ЧТО(БЫ) достичь успеха в жизни, необходимо быть хорошо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орга-низованным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человеком и, (В)МЕСТО бесплодных наблюдений за деятельностью других людей, активно действовать самому.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(В)ТЕЧЕНИЕ тысячелетий накапливаются и вечно живут в слове несметные сокровища человеческой мысли и духа, (ПО)ЭТОМУ  нужно уважительно и бережно относиться к родному языку.</a:t>
            </a: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214818"/>
            <a:ext cx="8715436" cy="107157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000892" y="3857628"/>
            <a:ext cx="1928826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ЧТОБЫ, ВМЕСТО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Льющийся с неба свет (КАК)БУДТО растворяется в белоснежных стенах церкви и в ТО(ЖЕ) время отражается от них, придавая им необычайную яркость.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Для того ЧТО(БЫ) определить морфемный состав слова, нужно прежде всего понять, к какой части речи оно относится, а (ЗА)ТЕМ определить его морфологические признаки.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Принесённый ребятами из леса ёжик СРАЗУ(ЖЕ) забился под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ди-ван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и весь вечер не подавал (ОТ)ТУДА никаких признаков своей таинственной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ежиной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жизни.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(НА)КОНЕЦ дождь перестал, и сразу ИЗ(ЗА) туч выглянуло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ласко-вое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солнце.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(ПО)ВСЮДУ в природе было разлито настроение спокойствия и  умиротворённости, и звёзды светили ТАК(ЖЕ) безмятежно, как мгновение назад скрывшийся месяц.</a:t>
            </a: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571744"/>
            <a:ext cx="8643998" cy="1000132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86578" y="3214686"/>
            <a:ext cx="2069221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ЧТОБЫ, ЗАТЕМ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736"/>
            <a:ext cx="8858312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Отвесные тучи скал (В)ДАЛЕКЕ от нас (ПО)ПРЕЖНЕМУ алели в лучах заходящего солнца.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Александр запрокинул голову, зажмурился, а потом широко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от-крыл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глаза: по высокому небу КУДА(ТО) (В)ДАЛЬ величественно и неторопливо плыли белоснежные облака.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Сгущающаяся темнота сглаживала мелкие неровности, но в ТО(ЖЕ) время придавала незнакомой местности КАКОЙ(ТО)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мрач-ный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оттенок.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(С)НАЧАЛА собака бежала (В)ПЕРЕДИ охотника, но, почуяв дичь, вдруг замерла в стойке.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Любимой темой писателя, к которой он в любых обстоятельствах ВСЁ(РАВНО) продолжал обращаться (НА)ПРОТЯЖЕНИИ всей своей жизни, оставалась страна, существовавшая только в его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воображе-нии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. </a:t>
            </a:r>
          </a:p>
          <a:p>
            <a:pPr marL="0" indent="177800">
              <a:buNone/>
            </a:pP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357694"/>
            <a:ext cx="8643998" cy="785818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29388" y="4786322"/>
            <a:ext cx="2420310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СНАЧАЛА, ВПЕРЕДИ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588"/>
            <a:ext cx="8858312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Длинноухий 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заяц с треском выскочил (ИЗ)ПОД земли у самых ног песцов и (С)ХОДУ пошёл сигать по вырубке, перепрыгивая пеньки.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ЧТО(БЫ) овладеть искусством каллиграфии, нужно заниматься (В)ТЕЧЕНИЕ долгого времени.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(НА)КОНЕЦ графу Шереметьеву наскучили строительные затеи, и он велел полному планов и свежих сил зодчему Павлу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Аргунову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(НА)ПРОТЯЖЕНИИ оставшегося до завершения строительства 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вре-мени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самостоятельно ездить за покупками для оформления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гос-подского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дома.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(В)ПЕРЕДИ нас, (В)ДАЛИ, сходились острые скалы: левая –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оза-рённая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отблесками заходящего солнца, правая – почти чёрная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(С)НАЧАЛА Вовка повёл нас по дну оврага узкой тропинкой между зарослей КАКИХ(ТО) растений.</a:t>
            </a: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4857760"/>
            <a:ext cx="8572560" cy="71438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500826" y="4500570"/>
            <a:ext cx="2286016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ВПЕРЕДИ, ВДАЛИ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858312" cy="5643578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Весной (С)НАЧАЛА появляются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строчкѝ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, чуть позже (ИЗ)ПОД листового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опада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показываются сморчки.</a:t>
            </a:r>
          </a:p>
          <a:p>
            <a:pPr marL="0" indent="17780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Ограничений по числу участников забега не было, однако на старт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вы-шли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только пять упряжек, (ПО)СКОЛЬКУ спортсмены – любители не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поже-лали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участвовать в соревнованиях без гарантии получения КАКОЙ(НИ-БУДЬ) награды.</a:t>
            </a:r>
          </a:p>
          <a:p>
            <a:pPr marL="0" indent="17780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Сарай – это крытое, обычно деревянное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неотапливаемое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строение для хранения хозяйственных инструментов, различного имущества, а ТАК(ЖЕ) помещение для скота, (В)ПРОЧЕМ, в восточных языках значение этого слова иное.</a:t>
            </a:r>
          </a:p>
          <a:p>
            <a:pPr marL="0" indent="17780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Тельце у южноамериканских бабочек очень маленькое (ПО)СРАВНЕНИЮ с огромными крыльями, однако при такой, КАЗАЛОСЬ(БЫ), небольшой мышечной массе эти бабочки могут долго летать с высокой скоростью.</a:t>
            </a:r>
          </a:p>
          <a:p>
            <a:pPr marL="0" indent="177800">
              <a:buNone/>
            </a:pP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Сергею захотелось (ПО)БЛИЖЕ рассмотреть древнюю раковину, о </a:t>
            </a:r>
            <a:r>
              <a:rPr lang="ru-RU" sz="20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про-исхождении</a:t>
            </a:r>
            <a:r>
              <a:rPr lang="ru-RU" sz="20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которой (НА)ПРОТЯЖЕНИИ  всего урока рассказывал учитель истории. </a:t>
            </a:r>
          </a:p>
          <a:p>
            <a:pPr marL="0" indent="177800">
              <a:buNone/>
            </a:pPr>
            <a:endParaRPr lang="ru-RU" sz="20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0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3357562"/>
            <a:ext cx="8715436" cy="1214446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643702" y="3000372"/>
            <a:ext cx="2286016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ТАКЖЕ, ВПРОЧЕМ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9001156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(ПО)ВИДИМОМУ, человек с большим интересом и даже восторгом относится к бабочкам, ПОТОМУ(ЧТО) бабочки – настоящее чудо природы, может быть, одно из лучших её творений.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Современная европейская цивилизация зародилась и выросла (ВО)КРУГ Средиземного моря, и достаточно взглянуть на карту или на глобус, ЧТО(БЫ) понять: это уникальные места.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Древние римляне славились умением строить первоклассные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до-роги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, (ПРИ)ЧЁМ делали их (НА)ВЕКА.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Архимед, (БЕЗ)СОМНЕНИЯ, умел ценить красоту геометрических фигур и математических формул, ТАК(ЧТО) неслучайно не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ката-пульта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и не горящая галера украшают его могилу, а изображение шара, вписанного в цилиндр.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Созданию в теплице благоприятного для растений микроклимата (ВО)МНОГОМ способствует каменная стена дома, которая </a:t>
            </a:r>
            <a:r>
              <a:rPr lang="ru-RU" sz="2200" dirty="0" err="1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нагрева-ется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 (В)ТЕЧЕНИЕ дня.</a:t>
            </a: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428868"/>
            <a:ext cx="8715436" cy="1000132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858016" y="3071810"/>
            <a:ext cx="2071702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ВОКРУГ, ЧТОБЫ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71588"/>
            <a:ext cx="9001156" cy="5286412"/>
          </a:xfrm>
        </p:spPr>
        <p:txBody>
          <a:bodyPr>
            <a:noAutofit/>
          </a:bodyPr>
          <a:lstStyle/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Интернет, а ТАК(ЖЕ) разнообразные мобильные устройства обеспечивают доступ к сети в любое время и почти в любом месте и в ТО(ЖЕ) время рождают новые требования к формату и дизайну сайтов.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  <a:cs typeface="Arial" pitchFamily="34" charset="0"/>
              </a:rPr>
              <a:t>(С)НАЧАЛА на бумаге писали гусиными перьями, (ЗА)ТЕМ стали отпечатывать текст с помощью резных досок, которые окунали в чернила.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Они (КАК)БУДТО сговорились – прибыли в одно и ТО(ЖЕ) время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(ПО) ТОМУ мосту вы перейдете через реку и (НА) ПРОТИВ старого завода увидите наш дом</a:t>
            </a: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0" indent="177800">
              <a:buNone/>
            </a:pPr>
            <a:r>
              <a:rPr lang="ru-RU" sz="2200" dirty="0" smtClean="0">
                <a:latin typeface="Cambria Math" pitchFamily="18" charset="0"/>
                <a:ea typeface="Cambria Math" pitchFamily="18" charset="0"/>
              </a:rPr>
              <a:t>Алексей всё ТАК(ЖЕ) часто воспоминал о доме, и в этих своих воспоминаниях он (ПО)НАСТОЯЩЕМУ отдыхал душой.</a:t>
            </a: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 smtClean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  <a:p>
            <a:pPr marL="0" indent="177800">
              <a:buNone/>
            </a:pPr>
            <a:endParaRPr lang="ru-RU" sz="2200" dirty="0"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000372"/>
            <a:ext cx="8643998" cy="107157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572264" y="3714752"/>
            <a:ext cx="2286016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СНАЧАЛА, ЗАТЕМ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idx="1"/>
          </p:nvPr>
        </p:nvSpPr>
        <p:spPr bwMode="auto">
          <a:xfrm>
            <a:off x="214282" y="1714488"/>
            <a:ext cx="8786874" cy="408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173038">
              <a:buNone/>
            </a:pP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ОТ)ТОГО места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где они распрощались с </a:t>
            </a:r>
            <a:r>
              <a:rPr lang="ru-RU" altLang="ru-RU" sz="2200" dirty="0" err="1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Бруком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 их 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отделяли </a:t>
            </a:r>
            <a:r>
              <a:rPr lang="ru-RU" altLang="ru-RU" sz="2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те-перь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по меньшей мере пять километров, (ПО)ЭТОМУ </a:t>
            </a:r>
            <a:r>
              <a:rPr lang="ru-RU" altLang="ru-RU" sz="2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возвращать-ся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назад не было уже никакого смысла. </a:t>
            </a:r>
          </a:p>
          <a:p>
            <a:pPr marL="0" indent="173038">
              <a:buNone/>
            </a:pP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И бледная поганка ТО(ЖЕ) нужна, (ПО)ЭТОМУ её создала </a:t>
            </a:r>
            <a:r>
              <a:rPr lang="ru-RU" altLang="ru-RU" sz="2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приро-да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. </a:t>
            </a:r>
          </a:p>
          <a:p>
            <a:pPr marL="0" indent="173038">
              <a:buNone/>
            </a:pP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ТУТ(ЖЕ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потребовалось просить мало знакомых мне людей, ЧТО(БЫ) позвонили маме. </a:t>
            </a:r>
          </a:p>
          <a:p>
            <a:pPr marL="0" indent="173038">
              <a:buNone/>
            </a:pP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Хозяйка не могла понять, (ПО)ЧЕМУ я так долго, 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(В)ТЕЧЕНИЕ </a:t>
            </a:r>
            <a:r>
              <a:rPr lang="ru-RU" altLang="ru-RU" sz="2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не-скольких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минут, разглядываю фотографии на стене. </a:t>
            </a:r>
            <a:endParaRPr lang="ru-RU" altLang="ru-RU" sz="22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indent="173038">
              <a:buNone/>
            </a:pP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Баржа 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двигалась (ПО)ПРЕЖНЕМУ вниз по течению, но (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НА)СТОЛЬКО </a:t>
            </a:r>
            <a:r>
              <a:rPr lang="ru-RU" altLang="ru-RU" sz="22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медленно, что казалась неподвижной</a:t>
            </a:r>
            <a:r>
              <a:rPr lang="ru-RU" altLang="ru-RU" sz="2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. </a:t>
            </a:r>
            <a:endParaRPr lang="ru-RU" altLang="ru-RU" sz="22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786058"/>
            <a:ext cx="8643998" cy="714380"/>
          </a:xfrm>
          <a:prstGeom prst="rect">
            <a:avLst/>
          </a:prstGeom>
          <a:solidFill>
            <a:srgbClr val="FFFF00">
              <a:alpha val="20000"/>
            </a:srgb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572264" y="3143248"/>
            <a:ext cx="2286016" cy="369332"/>
          </a:xfrm>
          <a:prstGeom prst="rect">
            <a:avLst/>
          </a:prstGeom>
          <a:solidFill>
            <a:srgbClr val="FFFF00">
              <a:alpha val="30000"/>
            </a:srgbClr>
          </a:solidFill>
          <a:ln w="19050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ТОЖЕ, ПОЭТОМУ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15206" y="6357958"/>
            <a:ext cx="1096200" cy="313200"/>
          </a:xfrm>
          <a:prstGeom prst="rec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6F3505"/>
                </a:solidFill>
                <a:latin typeface="Cambria Math" pitchFamily="18" charset="0"/>
                <a:ea typeface="Cambria Math" pitchFamily="18" charset="0"/>
                <a:cs typeface="Arial" pitchFamily="34" charset="0"/>
              </a:rPr>
              <a:t>ответ</a:t>
            </a:r>
            <a:endParaRPr lang="ru-RU" dirty="0">
              <a:solidFill>
                <a:srgbClr val="6F3505"/>
              </a:solidFill>
              <a:latin typeface="Cambria Math" pitchFamily="18" charset="0"/>
              <a:ea typeface="Cambria Math" pitchFamily="18" charset="0"/>
              <a:cs typeface="Arial" pitchFamily="34" charset="0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358214" y="6286520"/>
            <a:ext cx="596160" cy="388800"/>
          </a:xfrm>
          <a:prstGeom prst="actionButtonForwardNext">
            <a:avLst/>
          </a:prstGeom>
          <a:solidFill>
            <a:srgbClr val="FFFF99"/>
          </a:solidFill>
          <a:ln>
            <a:solidFill>
              <a:srgbClr val="66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6F3505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1167</Words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Ахметшина</cp:lastModifiedBy>
  <cp:revision>95</cp:revision>
  <dcterms:created xsi:type="dcterms:W3CDTF">2014-11-07T13:00:21Z</dcterms:created>
  <dcterms:modified xsi:type="dcterms:W3CDTF">2014-12-22T06:54:29Z</dcterms:modified>
</cp:coreProperties>
</file>